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47"/>
  </p:notesMasterIdLst>
  <p:sldIdLst>
    <p:sldId id="530" r:id="rId3"/>
    <p:sldId id="518" r:id="rId4"/>
    <p:sldId id="631" r:id="rId5"/>
    <p:sldId id="600" r:id="rId6"/>
    <p:sldId id="633" r:id="rId7"/>
    <p:sldId id="632" r:id="rId8"/>
    <p:sldId id="564" r:id="rId9"/>
    <p:sldId id="355" r:id="rId10"/>
    <p:sldId id="585" r:id="rId11"/>
    <p:sldId id="360" r:id="rId12"/>
    <p:sldId id="363" r:id="rId13"/>
    <p:sldId id="583" r:id="rId14"/>
    <p:sldId id="589" r:id="rId15"/>
    <p:sldId id="584" r:id="rId16"/>
    <p:sldId id="604" r:id="rId17"/>
    <p:sldId id="605" r:id="rId18"/>
    <p:sldId id="606" r:id="rId19"/>
    <p:sldId id="607" r:id="rId20"/>
    <p:sldId id="593" r:id="rId21"/>
    <p:sldId id="586" r:id="rId22"/>
    <p:sldId id="590" r:id="rId23"/>
    <p:sldId id="592" r:id="rId24"/>
    <p:sldId id="608" r:id="rId25"/>
    <p:sldId id="634" r:id="rId26"/>
    <p:sldId id="609" r:id="rId27"/>
    <p:sldId id="610" r:id="rId28"/>
    <p:sldId id="612" r:id="rId29"/>
    <p:sldId id="611" r:id="rId30"/>
    <p:sldId id="613" r:id="rId31"/>
    <p:sldId id="614" r:id="rId32"/>
    <p:sldId id="635" r:id="rId33"/>
    <p:sldId id="621" r:id="rId34"/>
    <p:sldId id="622" r:id="rId35"/>
    <p:sldId id="620" r:id="rId36"/>
    <p:sldId id="619" r:id="rId37"/>
    <p:sldId id="618" r:id="rId38"/>
    <p:sldId id="617" r:id="rId39"/>
    <p:sldId id="616" r:id="rId40"/>
    <p:sldId id="615" r:id="rId41"/>
    <p:sldId id="626" r:id="rId42"/>
    <p:sldId id="624" r:id="rId43"/>
    <p:sldId id="623" r:id="rId44"/>
    <p:sldId id="627" r:id="rId45"/>
    <p:sldId id="628" r:id="rId46"/>
  </p:sldIdLst>
  <p:sldSz cx="12192000" cy="6858000"/>
  <p:notesSz cx="12192000" cy="6858000"/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4"/>
    <p:restoredTop sz="69796"/>
  </p:normalViewPr>
  <p:slideViewPr>
    <p:cSldViewPr>
      <p:cViewPr varScale="1">
        <p:scale>
          <a:sx n="83" d="100"/>
          <a:sy n="83" d="100"/>
        </p:scale>
        <p:origin x="824" y="184"/>
      </p:cViewPr>
      <p:guideLst>
        <p:guide orient="horz" pos="2880"/>
        <p:guide pos="22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F5734-00FF-3544-88E0-945488FBEEAC}" type="datetimeFigureOut">
              <a:rPr kumimoji="1" lang="ko-Kore-US" altLang="en-US" smtClean="0"/>
              <a:t>7/18/22</a:t>
            </a:fld>
            <a:endParaRPr kumimoji="1" lang="ko-Kore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3646C-0259-1A46-9425-E4A7E4DA77CF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3164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0745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10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895775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11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6232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12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4379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13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933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14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04121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15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377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16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33557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17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41631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18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9601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19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8214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33299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20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19740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21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5127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22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24683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23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96895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3646C-0259-1A46-9425-E4A7E4DA77CF}" type="slidenum">
              <a:rPr kumimoji="1" lang="ko-Kore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ore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890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25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873617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26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607794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27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569932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28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50685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29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88238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3646C-0259-1A46-9425-E4A7E4DA77CF}" type="slidenum">
              <a:rPr kumimoji="1" lang="ko-Kore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068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30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48387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3646C-0259-1A46-9425-E4A7E4DA77CF}" type="slidenum">
              <a:rPr kumimoji="1" lang="ko-Kore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ko-Kore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3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32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23525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33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63506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34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97046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35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84331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36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909359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37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2136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38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18589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39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2791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3646C-0259-1A46-9425-E4A7E4DA77CF}" type="slidenum">
              <a:rPr kumimoji="1" lang="ko-Kore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ore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88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40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511019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41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97770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42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53293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43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28576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44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6562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3646C-0259-1A46-9425-E4A7E4DA77CF}" type="slidenum">
              <a:rPr kumimoji="1" lang="ko-Kore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ore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61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3646C-0259-1A46-9425-E4A7E4DA77CF}" type="slidenum">
              <a:rPr kumimoji="1" lang="ko-Kore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ore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11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3646C-0259-1A46-9425-E4A7E4DA77CF}" type="slidenum">
              <a:rPr kumimoji="1" lang="ko-Kore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ore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25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8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79000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646C-0259-1A46-9425-E4A7E4DA77CF}" type="slidenum">
              <a:rPr kumimoji="1" lang="ko-Kore-US" altLang="en-US" smtClean="0"/>
              <a:t>9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62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3535" y="866429"/>
            <a:ext cx="1008380" cy="383540"/>
          </a:xfrm>
          <a:custGeom>
            <a:avLst/>
            <a:gdLst/>
            <a:ahLst/>
            <a:cxnLst/>
            <a:rect l="l" t="t" r="r" b="b"/>
            <a:pathLst>
              <a:path w="756285" h="383540">
                <a:moveTo>
                  <a:pt x="303580" y="246964"/>
                </a:moveTo>
                <a:lnTo>
                  <a:pt x="47282" y="246964"/>
                </a:lnTo>
                <a:lnTo>
                  <a:pt x="47282" y="288886"/>
                </a:lnTo>
                <a:lnTo>
                  <a:pt x="253517" y="288886"/>
                </a:lnTo>
                <a:lnTo>
                  <a:pt x="253517" y="383260"/>
                </a:lnTo>
                <a:lnTo>
                  <a:pt x="303580" y="383260"/>
                </a:lnTo>
                <a:lnTo>
                  <a:pt x="303580" y="246964"/>
                </a:lnTo>
                <a:close/>
              </a:path>
              <a:path w="756285" h="383540">
                <a:moveTo>
                  <a:pt x="355638" y="178219"/>
                </a:moveTo>
                <a:lnTo>
                  <a:pt x="0" y="178219"/>
                </a:lnTo>
                <a:lnTo>
                  <a:pt x="0" y="220141"/>
                </a:lnTo>
                <a:lnTo>
                  <a:pt x="355638" y="220141"/>
                </a:lnTo>
                <a:lnTo>
                  <a:pt x="355638" y="178219"/>
                </a:lnTo>
                <a:close/>
              </a:path>
              <a:path w="756285" h="383540">
                <a:moveTo>
                  <a:pt x="202653" y="144437"/>
                </a:moveTo>
                <a:lnTo>
                  <a:pt x="152590" y="144437"/>
                </a:lnTo>
                <a:lnTo>
                  <a:pt x="152590" y="178219"/>
                </a:lnTo>
                <a:lnTo>
                  <a:pt x="202653" y="178219"/>
                </a:lnTo>
                <a:lnTo>
                  <a:pt x="202653" y="144437"/>
                </a:lnTo>
                <a:close/>
              </a:path>
              <a:path w="756285" h="383540">
                <a:moveTo>
                  <a:pt x="301993" y="8940"/>
                </a:moveTo>
                <a:lnTo>
                  <a:pt x="53644" y="8940"/>
                </a:lnTo>
                <a:lnTo>
                  <a:pt x="53644" y="144437"/>
                </a:lnTo>
                <a:lnTo>
                  <a:pt x="301993" y="144437"/>
                </a:lnTo>
                <a:lnTo>
                  <a:pt x="301993" y="102920"/>
                </a:lnTo>
                <a:lnTo>
                  <a:pt x="103314" y="102920"/>
                </a:lnTo>
                <a:lnTo>
                  <a:pt x="103314" y="50469"/>
                </a:lnTo>
                <a:lnTo>
                  <a:pt x="301993" y="50469"/>
                </a:lnTo>
                <a:lnTo>
                  <a:pt x="301993" y="8940"/>
                </a:lnTo>
                <a:close/>
              </a:path>
              <a:path w="756285" h="383540">
                <a:moveTo>
                  <a:pt x="301993" y="50469"/>
                </a:moveTo>
                <a:lnTo>
                  <a:pt x="252323" y="50469"/>
                </a:lnTo>
                <a:lnTo>
                  <a:pt x="252323" y="102920"/>
                </a:lnTo>
                <a:lnTo>
                  <a:pt x="301993" y="102920"/>
                </a:lnTo>
                <a:lnTo>
                  <a:pt x="301993" y="50469"/>
                </a:lnTo>
                <a:close/>
              </a:path>
              <a:path w="756285" h="383540">
                <a:moveTo>
                  <a:pt x="696442" y="0"/>
                </a:moveTo>
                <a:lnTo>
                  <a:pt x="645972" y="0"/>
                </a:lnTo>
                <a:lnTo>
                  <a:pt x="645972" y="383260"/>
                </a:lnTo>
                <a:lnTo>
                  <a:pt x="696442" y="383260"/>
                </a:lnTo>
                <a:lnTo>
                  <a:pt x="696442" y="190931"/>
                </a:lnTo>
                <a:lnTo>
                  <a:pt x="756246" y="190931"/>
                </a:lnTo>
                <a:lnTo>
                  <a:pt x="756246" y="149009"/>
                </a:lnTo>
                <a:lnTo>
                  <a:pt x="696442" y="149009"/>
                </a:lnTo>
                <a:lnTo>
                  <a:pt x="696442" y="0"/>
                </a:lnTo>
                <a:close/>
              </a:path>
              <a:path w="756285" h="383540">
                <a:moveTo>
                  <a:pt x="529551" y="91986"/>
                </a:moveTo>
                <a:lnTo>
                  <a:pt x="479882" y="91986"/>
                </a:lnTo>
                <a:lnTo>
                  <a:pt x="479882" y="118414"/>
                </a:lnTo>
                <a:lnTo>
                  <a:pt x="478124" y="138167"/>
                </a:lnTo>
                <a:lnTo>
                  <a:pt x="464065" y="178749"/>
                </a:lnTo>
                <a:lnTo>
                  <a:pt x="436817" y="219468"/>
                </a:lnTo>
                <a:lnTo>
                  <a:pt x="401599" y="252501"/>
                </a:lnTo>
                <a:lnTo>
                  <a:pt x="381330" y="265645"/>
                </a:lnTo>
                <a:lnTo>
                  <a:pt x="417296" y="298627"/>
                </a:lnTo>
                <a:lnTo>
                  <a:pt x="452256" y="269177"/>
                </a:lnTo>
                <a:lnTo>
                  <a:pt x="477764" y="239995"/>
                </a:lnTo>
                <a:lnTo>
                  <a:pt x="504710" y="197688"/>
                </a:lnTo>
                <a:lnTo>
                  <a:pt x="559029" y="197688"/>
                </a:lnTo>
                <a:lnTo>
                  <a:pt x="536428" y="157503"/>
                </a:lnTo>
                <a:lnTo>
                  <a:pt x="529551" y="120002"/>
                </a:lnTo>
                <a:lnTo>
                  <a:pt x="529551" y="91986"/>
                </a:lnTo>
                <a:close/>
              </a:path>
              <a:path w="756285" h="383540">
                <a:moveTo>
                  <a:pt x="559029" y="197688"/>
                </a:moveTo>
                <a:lnTo>
                  <a:pt x="504710" y="197688"/>
                </a:lnTo>
                <a:lnTo>
                  <a:pt x="520319" y="221517"/>
                </a:lnTo>
                <a:lnTo>
                  <a:pt x="540723" y="244924"/>
                </a:lnTo>
                <a:lnTo>
                  <a:pt x="565920" y="267909"/>
                </a:lnTo>
                <a:lnTo>
                  <a:pt x="595909" y="290474"/>
                </a:lnTo>
                <a:lnTo>
                  <a:pt x="626706" y="252323"/>
                </a:lnTo>
                <a:lnTo>
                  <a:pt x="606559" y="241608"/>
                </a:lnTo>
                <a:lnTo>
                  <a:pt x="588235" y="228531"/>
                </a:lnTo>
                <a:lnTo>
                  <a:pt x="571735" y="213095"/>
                </a:lnTo>
                <a:lnTo>
                  <a:pt x="559029" y="197688"/>
                </a:lnTo>
                <a:close/>
              </a:path>
              <a:path w="756285" h="383540">
                <a:moveTo>
                  <a:pt x="617372" y="50063"/>
                </a:moveTo>
                <a:lnTo>
                  <a:pt x="392455" y="50063"/>
                </a:lnTo>
                <a:lnTo>
                  <a:pt x="392455" y="91986"/>
                </a:lnTo>
                <a:lnTo>
                  <a:pt x="617372" y="91986"/>
                </a:lnTo>
                <a:lnTo>
                  <a:pt x="617372" y="50063"/>
                </a:lnTo>
                <a:close/>
              </a:path>
              <a:path w="756285" h="383540">
                <a:moveTo>
                  <a:pt x="529551" y="0"/>
                </a:moveTo>
                <a:lnTo>
                  <a:pt x="479475" y="0"/>
                </a:lnTo>
                <a:lnTo>
                  <a:pt x="479475" y="50063"/>
                </a:lnTo>
                <a:lnTo>
                  <a:pt x="529551" y="50063"/>
                </a:lnTo>
                <a:lnTo>
                  <a:pt x="529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259" y="1293481"/>
            <a:ext cx="4431665" cy="4248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17640" y="1727708"/>
            <a:ext cx="4002404" cy="3755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4494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5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dobe Clean Han ExtraBold"/>
                <a:cs typeface="Adobe Clean Han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85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dobe Clean Han ExtraBold"/>
                <a:cs typeface="Adobe Clean Han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1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dobe Clean Han ExtraBold"/>
                <a:cs typeface="Adobe Clean Han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568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031831"/>
            <a:ext cx="12192000" cy="826769"/>
          </a:xfrm>
          <a:custGeom>
            <a:avLst/>
            <a:gdLst/>
            <a:ahLst/>
            <a:cxnLst/>
            <a:rect l="l" t="t" r="r" b="b"/>
            <a:pathLst>
              <a:path w="12192000" h="826770">
                <a:moveTo>
                  <a:pt x="3951" y="0"/>
                </a:moveTo>
                <a:lnTo>
                  <a:pt x="0" y="826168"/>
                </a:lnTo>
                <a:lnTo>
                  <a:pt x="12192001" y="826168"/>
                </a:lnTo>
                <a:lnTo>
                  <a:pt x="3951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166635"/>
            <a:ext cx="12192000" cy="691515"/>
          </a:xfrm>
          <a:custGeom>
            <a:avLst/>
            <a:gdLst/>
            <a:ahLst/>
            <a:cxnLst/>
            <a:rect l="l" t="t" r="r" b="b"/>
            <a:pathLst>
              <a:path w="12192000" h="691515">
                <a:moveTo>
                  <a:pt x="3951" y="0"/>
                </a:moveTo>
                <a:lnTo>
                  <a:pt x="0" y="691363"/>
                </a:lnTo>
                <a:lnTo>
                  <a:pt x="12192001" y="691363"/>
                </a:lnTo>
                <a:lnTo>
                  <a:pt x="3951" y="0"/>
                </a:lnTo>
                <a:close/>
              </a:path>
            </a:pathLst>
          </a:custGeom>
          <a:solidFill>
            <a:srgbClr val="F7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5532"/>
            <a:ext cx="3573779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332483"/>
            <a:ext cx="9834245" cy="1437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0344" y="909066"/>
            <a:ext cx="11330093" cy="0"/>
          </a:xfrm>
          <a:custGeom>
            <a:avLst/>
            <a:gdLst/>
            <a:ahLst/>
            <a:cxnLst/>
            <a:rect l="l" t="t" r="r" b="b"/>
            <a:pathLst>
              <a:path w="8497570">
                <a:moveTo>
                  <a:pt x="0" y="0"/>
                </a:moveTo>
                <a:lnTo>
                  <a:pt x="849694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4388" y="257810"/>
            <a:ext cx="1054322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dobe Clean Han ExtraBold"/>
                <a:cs typeface="Adobe Clean Han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5798" y="1225203"/>
            <a:ext cx="117004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42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abre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erithemage/AWSCertifiedSolutionsArchitectUnofficialStudyGuide" TargetMode="External"/><Relationship Id="rId4" Type="http://schemas.openxmlformats.org/officeDocument/2006/relationships/hyperlink" Target="https://github.com/serithemag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615C38-7F92-4005-9CF5-A8FD3559B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25BF1E89-0514-67CF-F19B-2F6AE3F772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6600" y="6477000"/>
            <a:ext cx="991374" cy="2289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3780" y="480329"/>
            <a:ext cx="8064437" cy="178253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 algn="ctr">
              <a:lnSpc>
                <a:spcPts val="6500"/>
              </a:lnSpc>
              <a:spcBef>
                <a:spcPts val="900"/>
              </a:spcBef>
            </a:pPr>
            <a:r>
              <a:rPr lang="ko-KR" altLang="en-US" sz="6000" spc="-325" dirty="0">
                <a:solidFill>
                  <a:schemeClr val="bg1"/>
                </a:solidFill>
              </a:rPr>
              <a:t>대학생을 위한 </a:t>
            </a:r>
            <a:r>
              <a:rPr sz="6000" spc="-325" dirty="0">
                <a:solidFill>
                  <a:schemeClr val="bg1"/>
                </a:solidFill>
              </a:rPr>
              <a:t>AWS</a:t>
            </a:r>
            <a:r>
              <a:rPr sz="6000" spc="20" dirty="0">
                <a:solidFill>
                  <a:schemeClr val="bg1"/>
                </a:solidFill>
              </a:rPr>
              <a:t> </a:t>
            </a:r>
            <a:r>
              <a:rPr lang="ko-KR" altLang="en-US" sz="6000" spc="20" dirty="0">
                <a:solidFill>
                  <a:schemeClr val="bg1"/>
                </a:solidFill>
              </a:rPr>
              <a:t>강의</a:t>
            </a:r>
            <a:r>
              <a:rPr lang="en-US" altLang="ko-KR" sz="6000" spc="20" dirty="0">
                <a:solidFill>
                  <a:schemeClr val="bg1"/>
                </a:solidFill>
              </a:rPr>
              <a:t>(31)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D3C9AA7-9AE6-C977-819F-77AA8C774EE7}"/>
              </a:ext>
            </a:extLst>
          </p:cNvPr>
          <p:cNvSpPr txBox="1"/>
          <p:nvPr/>
        </p:nvSpPr>
        <p:spPr>
          <a:xfrm>
            <a:off x="6705600" y="2347976"/>
            <a:ext cx="5286693" cy="50206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241300" algn="l"/>
              </a:tabLst>
            </a:pPr>
            <a:r>
              <a:rPr lang="ko-KR" altLang="en-US" sz="2600" spc="-160" dirty="0">
                <a:solidFill>
                  <a:schemeClr val="bg1"/>
                </a:solidFill>
                <a:latin typeface="Microsoft Sans Serif"/>
                <a:cs typeface="Microsoft Sans Serif"/>
              </a:rPr>
              <a:t>전체 실습 삭제 과정</a:t>
            </a:r>
            <a:endParaRPr sz="2600" dirty="0"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5E46EBD-DE24-7E6A-8574-18C21469173A}"/>
              </a:ext>
            </a:extLst>
          </p:cNvPr>
          <p:cNvSpPr txBox="1"/>
          <p:nvPr/>
        </p:nvSpPr>
        <p:spPr>
          <a:xfrm>
            <a:off x="5867400" y="4412488"/>
            <a:ext cx="5286693" cy="50206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795"/>
              </a:spcBef>
              <a:tabLst>
                <a:tab pos="241300" algn="l"/>
              </a:tabLst>
            </a:pPr>
            <a:r>
              <a:rPr lang="ko-KR" altLang="en-US" sz="2600" spc="-160" dirty="0">
                <a:solidFill>
                  <a:schemeClr val="bg1"/>
                </a:solidFill>
                <a:latin typeface="Microsoft Sans Serif"/>
                <a:cs typeface="Microsoft Sans Serif"/>
              </a:rPr>
              <a:t>서진호</a:t>
            </a:r>
            <a:endParaRPr sz="26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9CF814-A239-C22F-6751-3992027CE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176117"/>
            <a:ext cx="7543800" cy="5462173"/>
          </a:xfrm>
          <a:prstGeom prst="rect">
            <a:avLst/>
          </a:prstGeom>
        </p:spPr>
      </p:pic>
      <p:sp>
        <p:nvSpPr>
          <p:cNvPr id="36" name="object 2">
            <a:extLst>
              <a:ext uri="{FF2B5EF4-FFF2-40B4-BE49-F238E27FC236}">
                <a16:creationId xmlns:a16="http://schemas.microsoft.com/office/drawing/2014/main" id="{042F7FBE-AEA3-2953-D90B-6E5D76BB71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2-3.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DB </a:t>
            </a:r>
            <a:r>
              <a:rPr lang="ko-KR" altLang="en-US" sz="4000" spc="29" dirty="0" err="1">
                <a:solidFill>
                  <a:srgbClr val="222E3D"/>
                </a:solidFill>
                <a:latin typeface="Trebuchet MS"/>
                <a:cs typeface="Trebuchet MS"/>
              </a:rPr>
              <a:t>서브넷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그룹 삭제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DFE71-B0B7-7F5B-E4E3-AF31BFB63262}"/>
              </a:ext>
            </a:extLst>
          </p:cNvPr>
          <p:cNvSpPr/>
          <p:nvPr/>
        </p:nvSpPr>
        <p:spPr>
          <a:xfrm>
            <a:off x="2209800" y="4177996"/>
            <a:ext cx="2209800" cy="7880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D7A7F38-11EB-2FBA-C5E5-8C5B83F523C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419600" y="4564251"/>
            <a:ext cx="4029541" cy="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FA924C-C15F-9B6A-BD8E-A16C6668E9A0}"/>
              </a:ext>
            </a:extLst>
          </p:cNvPr>
          <p:cNvSpPr/>
          <p:nvPr/>
        </p:nvSpPr>
        <p:spPr>
          <a:xfrm>
            <a:off x="8635067" y="4189620"/>
            <a:ext cx="3175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Tutorial-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db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-subnet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선택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삭제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클릭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109F2E-5B25-8BF7-C258-DF313E7B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6183"/>
            <a:ext cx="8502095" cy="52756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0713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2-4.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DB </a:t>
            </a:r>
            <a:r>
              <a:rPr lang="ko-KR" altLang="en-US" sz="4000" spc="29" dirty="0" err="1">
                <a:solidFill>
                  <a:srgbClr val="222E3D"/>
                </a:solidFill>
                <a:latin typeface="Trebuchet MS"/>
                <a:cs typeface="Trebuchet MS"/>
              </a:rPr>
              <a:t>서브넷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그룹 삭제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E51D04-8399-4F98-85AE-FE1718414A38}"/>
              </a:ext>
            </a:extLst>
          </p:cNvPr>
          <p:cNvSpPr/>
          <p:nvPr/>
        </p:nvSpPr>
        <p:spPr>
          <a:xfrm>
            <a:off x="4419600" y="4038600"/>
            <a:ext cx="2209800" cy="10765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E628BA8-685D-19FB-153C-CDDDC577098C}"/>
              </a:ext>
            </a:extLst>
          </p:cNvPr>
          <p:cNvCxnSpPr>
            <a:cxnSpLocks/>
          </p:cNvCxnSpPr>
          <p:nvPr/>
        </p:nvCxnSpPr>
        <p:spPr>
          <a:xfrm>
            <a:off x="6629400" y="4576899"/>
            <a:ext cx="3610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388A67-1EB5-3E1E-D936-7114FF9F04E6}"/>
              </a:ext>
            </a:extLst>
          </p:cNvPr>
          <p:cNvSpPr/>
          <p:nvPr/>
        </p:nvSpPr>
        <p:spPr>
          <a:xfrm>
            <a:off x="10239654" y="4431268"/>
            <a:ext cx="1952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3FD80B-371C-E176-CE84-0776C168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40493"/>
            <a:ext cx="8421675" cy="52257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1B25649-C687-162A-B6D9-1048D618CC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2-5.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파라미터 그룹 삭제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6A12BA-08AE-DBE9-1062-D6D859D3CB93}"/>
              </a:ext>
            </a:extLst>
          </p:cNvPr>
          <p:cNvSpPr/>
          <p:nvPr/>
        </p:nvSpPr>
        <p:spPr>
          <a:xfrm>
            <a:off x="6084376" y="3886200"/>
            <a:ext cx="2209800" cy="533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F47BF6-83CF-9CB2-F9D1-F1C4502CC480}"/>
              </a:ext>
            </a:extLst>
          </p:cNvPr>
          <p:cNvCxnSpPr>
            <a:cxnSpLocks/>
          </p:cNvCxnSpPr>
          <p:nvPr/>
        </p:nvCxnSpPr>
        <p:spPr>
          <a:xfrm>
            <a:off x="8294176" y="4147344"/>
            <a:ext cx="849824" cy="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796221-3B9C-1F56-6B7C-1C83F081A691}"/>
              </a:ext>
            </a:extLst>
          </p:cNvPr>
          <p:cNvSpPr/>
          <p:nvPr/>
        </p:nvSpPr>
        <p:spPr>
          <a:xfrm>
            <a:off x="9144000" y="3886200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91F"/>
                </a:solidFill>
                <a:latin typeface="+mn-ea"/>
              </a:rPr>
              <a:t>tutorial-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db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pg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772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B0E01C-8334-F0A7-D2F9-B7C93F7C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79" y="1533320"/>
            <a:ext cx="6821474" cy="423281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2-6.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파라미터 그룹 삭제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E22653-4869-AA4D-1C8F-48F87F628EBA}"/>
              </a:ext>
            </a:extLst>
          </p:cNvPr>
          <p:cNvSpPr/>
          <p:nvPr/>
        </p:nvSpPr>
        <p:spPr>
          <a:xfrm>
            <a:off x="4800600" y="2907268"/>
            <a:ext cx="762000" cy="3693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E72F5C2-9080-1F11-53F3-0E1E83011F78}"/>
              </a:ext>
            </a:extLst>
          </p:cNvPr>
          <p:cNvCxnSpPr>
            <a:cxnSpLocks/>
          </p:cNvCxnSpPr>
          <p:nvPr/>
        </p:nvCxnSpPr>
        <p:spPr>
          <a:xfrm>
            <a:off x="5562600" y="3091934"/>
            <a:ext cx="2080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828174-A409-D9CE-1E37-7A0595E2CD0F}"/>
              </a:ext>
            </a:extLst>
          </p:cNvPr>
          <p:cNvSpPr/>
          <p:nvPr/>
        </p:nvSpPr>
        <p:spPr>
          <a:xfrm>
            <a:off x="7924800" y="2943431"/>
            <a:ext cx="3085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91F"/>
                </a:solidFill>
                <a:latin typeface="+mn-ea"/>
              </a:rPr>
              <a:t>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601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DA2AA94-3A64-6420-E715-490CB434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94" y="1295400"/>
            <a:ext cx="8421675" cy="5225757"/>
          </a:xfrm>
          <a:prstGeom prst="rect">
            <a:avLst/>
          </a:prstGeom>
        </p:spPr>
      </p:pic>
      <p:sp>
        <p:nvSpPr>
          <p:cNvPr id="36" name="object 2">
            <a:extLst>
              <a:ext uri="{FF2B5EF4-FFF2-40B4-BE49-F238E27FC236}">
                <a16:creationId xmlns:a16="http://schemas.microsoft.com/office/drawing/2014/main" id="{042F7FBE-AEA3-2953-D90B-6E5D76BB71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07895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2-7.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옵션 그룹 삭제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AEC7B7-6D19-2EE7-8CD7-D2840FE2FE87}"/>
              </a:ext>
            </a:extLst>
          </p:cNvPr>
          <p:cNvSpPr/>
          <p:nvPr/>
        </p:nvSpPr>
        <p:spPr>
          <a:xfrm>
            <a:off x="2743200" y="4419600"/>
            <a:ext cx="2209800" cy="7785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1141C9-C5AC-8867-46BC-860844C0E338}"/>
              </a:ext>
            </a:extLst>
          </p:cNvPr>
          <p:cNvCxnSpPr>
            <a:cxnSpLocks/>
          </p:cNvCxnSpPr>
          <p:nvPr/>
        </p:nvCxnSpPr>
        <p:spPr>
          <a:xfrm>
            <a:off x="4953000" y="4808862"/>
            <a:ext cx="4381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EE277E-5CD5-BFD2-1E01-A008AB983067}"/>
              </a:ext>
            </a:extLst>
          </p:cNvPr>
          <p:cNvSpPr/>
          <p:nvPr/>
        </p:nvSpPr>
        <p:spPr>
          <a:xfrm>
            <a:off x="9334500" y="4334470"/>
            <a:ext cx="2628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Tutorial-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db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og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선택 후 옵션 그룹 삭제 클릭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88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009821-F011-8C10-90B2-2A715546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19200"/>
            <a:ext cx="8350513" cy="5181600"/>
          </a:xfrm>
          <a:prstGeom prst="rect">
            <a:avLst/>
          </a:prstGeom>
        </p:spPr>
      </p:pic>
      <p:sp>
        <p:nvSpPr>
          <p:cNvPr id="36" name="object 2">
            <a:extLst>
              <a:ext uri="{FF2B5EF4-FFF2-40B4-BE49-F238E27FC236}">
                <a16:creationId xmlns:a16="http://schemas.microsoft.com/office/drawing/2014/main" id="{042F7FBE-AEA3-2953-D90B-6E5D76BB71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2-8. 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옵션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그룹 삭제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AEC7B7-6D19-2EE7-8CD7-D2840FE2FE87}"/>
              </a:ext>
            </a:extLst>
          </p:cNvPr>
          <p:cNvSpPr/>
          <p:nvPr/>
        </p:nvSpPr>
        <p:spPr>
          <a:xfrm>
            <a:off x="4724400" y="4275771"/>
            <a:ext cx="22098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1141C9-C5AC-8867-46BC-860844C0E338}"/>
              </a:ext>
            </a:extLst>
          </p:cNvPr>
          <p:cNvCxnSpPr>
            <a:cxnSpLocks/>
          </p:cNvCxnSpPr>
          <p:nvPr/>
        </p:nvCxnSpPr>
        <p:spPr>
          <a:xfrm>
            <a:off x="6934200" y="4568125"/>
            <a:ext cx="2222237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19D623-F9DD-4ABC-3C56-3165F986E8BE}"/>
              </a:ext>
            </a:extLst>
          </p:cNvPr>
          <p:cNvSpPr/>
          <p:nvPr/>
        </p:nvSpPr>
        <p:spPr>
          <a:xfrm>
            <a:off x="9372600" y="4325539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040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BA76CF-9A77-E0C2-4133-10097A286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0"/>
            <a:ext cx="8878874" cy="5509455"/>
          </a:xfrm>
          <a:prstGeom prst="rect">
            <a:avLst/>
          </a:prstGeom>
        </p:spPr>
      </p:pic>
      <p:sp>
        <p:nvSpPr>
          <p:cNvPr id="36" name="object 2">
            <a:extLst>
              <a:ext uri="{FF2B5EF4-FFF2-40B4-BE49-F238E27FC236}">
                <a16:creationId xmlns:a16="http://schemas.microsoft.com/office/drawing/2014/main" id="{042F7FBE-AEA3-2953-D90B-6E5D76BB71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2-9.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옵션 그룹 삭제 시 에러 발생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AEC7B7-6D19-2EE7-8CD7-D2840FE2FE87}"/>
              </a:ext>
            </a:extLst>
          </p:cNvPr>
          <p:cNvSpPr/>
          <p:nvPr/>
        </p:nvSpPr>
        <p:spPr>
          <a:xfrm>
            <a:off x="5259002" y="4425145"/>
            <a:ext cx="2133600" cy="6262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1141C9-C5AC-8867-46BC-860844C0E338}"/>
              </a:ext>
            </a:extLst>
          </p:cNvPr>
          <p:cNvCxnSpPr>
            <a:cxnSpLocks/>
          </p:cNvCxnSpPr>
          <p:nvPr/>
        </p:nvCxnSpPr>
        <p:spPr>
          <a:xfrm>
            <a:off x="7392602" y="4738265"/>
            <a:ext cx="24290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EE277E-5CD5-BFD2-1E01-A008AB983067}"/>
              </a:ext>
            </a:extLst>
          </p:cNvPr>
          <p:cNvSpPr/>
          <p:nvPr/>
        </p:nvSpPr>
        <p:spPr>
          <a:xfrm>
            <a:off x="9821673" y="4572000"/>
            <a:ext cx="2644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취소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276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D044D0-EC6B-5099-9437-C1DD1FAE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65090"/>
            <a:ext cx="8832935" cy="5480949"/>
          </a:xfrm>
          <a:prstGeom prst="rect">
            <a:avLst/>
          </a:prstGeom>
        </p:spPr>
      </p:pic>
      <p:sp>
        <p:nvSpPr>
          <p:cNvPr id="36" name="object 2">
            <a:extLst>
              <a:ext uri="{FF2B5EF4-FFF2-40B4-BE49-F238E27FC236}">
                <a16:creationId xmlns:a16="http://schemas.microsoft.com/office/drawing/2014/main" id="{042F7FBE-AEA3-2953-D90B-6E5D76BB71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2-10.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스냅샷 삭제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자동 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AEC7B7-6D19-2EE7-8CD7-D2840FE2FE87}"/>
              </a:ext>
            </a:extLst>
          </p:cNvPr>
          <p:cNvSpPr/>
          <p:nvPr/>
        </p:nvSpPr>
        <p:spPr>
          <a:xfrm>
            <a:off x="7315200" y="4326147"/>
            <a:ext cx="1562100" cy="7792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1141C9-C5AC-8867-46BC-860844C0E338}"/>
              </a:ext>
            </a:extLst>
          </p:cNvPr>
          <p:cNvCxnSpPr>
            <a:cxnSpLocks/>
          </p:cNvCxnSpPr>
          <p:nvPr/>
        </p:nvCxnSpPr>
        <p:spPr>
          <a:xfrm>
            <a:off x="8808849" y="4800600"/>
            <a:ext cx="716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EE277E-5CD5-BFD2-1E01-A008AB983067}"/>
              </a:ext>
            </a:extLst>
          </p:cNvPr>
          <p:cNvSpPr/>
          <p:nvPr/>
        </p:nvSpPr>
        <p:spPr>
          <a:xfrm>
            <a:off x="9525000" y="4387334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91F"/>
                </a:solidFill>
                <a:latin typeface="+mn-ea"/>
              </a:rPr>
              <a:t>스냅샷 메뉴에서 자동 탭을 누른 후 모든 스냅샷 선택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  <a:p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780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FDF39C-A8F5-B63D-A286-B99CDD8B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8473313" cy="5257799"/>
          </a:xfrm>
          <a:prstGeom prst="rect">
            <a:avLst/>
          </a:prstGeom>
        </p:spPr>
      </p:pic>
      <p:sp>
        <p:nvSpPr>
          <p:cNvPr id="36" name="object 2">
            <a:extLst>
              <a:ext uri="{FF2B5EF4-FFF2-40B4-BE49-F238E27FC236}">
                <a16:creationId xmlns:a16="http://schemas.microsoft.com/office/drawing/2014/main" id="{042F7FBE-AEA3-2953-D90B-6E5D76BB71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953776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2-11.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스냅샷 삭제 에러 발생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AEC7B7-6D19-2EE7-8CD7-D2840FE2FE87}"/>
              </a:ext>
            </a:extLst>
          </p:cNvPr>
          <p:cNvSpPr/>
          <p:nvPr/>
        </p:nvSpPr>
        <p:spPr>
          <a:xfrm>
            <a:off x="4588606" y="3855346"/>
            <a:ext cx="2209800" cy="93836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1141C9-C5AC-8867-46BC-860844C0E338}"/>
              </a:ext>
            </a:extLst>
          </p:cNvPr>
          <p:cNvCxnSpPr>
            <a:cxnSpLocks/>
          </p:cNvCxnSpPr>
          <p:nvPr/>
        </p:nvCxnSpPr>
        <p:spPr>
          <a:xfrm>
            <a:off x="6798406" y="4288366"/>
            <a:ext cx="2497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EE277E-5CD5-BFD2-1E01-A008AB983067}"/>
              </a:ext>
            </a:extLst>
          </p:cNvPr>
          <p:cNvSpPr/>
          <p:nvPr/>
        </p:nvSpPr>
        <p:spPr>
          <a:xfrm>
            <a:off x="9201457" y="3855346"/>
            <a:ext cx="2609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스냅샷을 삭제할 수 없음 에러 발생 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-&gt;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 닫기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4587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AAC104-6586-16EC-9C97-BD3D4425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46363"/>
            <a:ext cx="8726475" cy="541488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7-12.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자동 백업 삭제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공유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448A9-54E5-1B8C-326A-45236C8002D7}"/>
              </a:ext>
            </a:extLst>
          </p:cNvPr>
          <p:cNvSpPr/>
          <p:nvPr/>
        </p:nvSpPr>
        <p:spPr>
          <a:xfrm>
            <a:off x="6400800" y="3173903"/>
            <a:ext cx="2209800" cy="160163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B021A4D-B59B-A0B3-045A-8402E4E26A1C}"/>
              </a:ext>
            </a:extLst>
          </p:cNvPr>
          <p:cNvCxnSpPr>
            <a:cxnSpLocks/>
          </p:cNvCxnSpPr>
          <p:nvPr/>
        </p:nvCxnSpPr>
        <p:spPr>
          <a:xfrm>
            <a:off x="8610600" y="3974722"/>
            <a:ext cx="1279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E7C829-68AA-54D7-2F26-B04515D77299}"/>
              </a:ext>
            </a:extLst>
          </p:cNvPr>
          <p:cNvSpPr/>
          <p:nvPr/>
        </p:nvSpPr>
        <p:spPr>
          <a:xfrm>
            <a:off x="9890591" y="3697069"/>
            <a:ext cx="2523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91F"/>
                </a:solidFill>
                <a:latin typeface="+mn-ea"/>
              </a:rPr>
              <a:t>tutorial-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db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선택 후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1434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이킹하는 여자">
            <a:extLst>
              <a:ext uri="{FF2B5EF4-FFF2-40B4-BE49-F238E27FC236}">
                <a16:creationId xmlns:a16="http://schemas.microsoft.com/office/drawing/2014/main" id="{64A41F0A-0232-5775-A320-DCFF716D4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4E2210EC-A011-8424-F4FA-52607D8B01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6600" y="6477000"/>
            <a:ext cx="991374" cy="2289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8" y="367283"/>
            <a:ext cx="48742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95" dirty="0">
                <a:solidFill>
                  <a:schemeClr val="bg1"/>
                </a:solidFill>
              </a:rPr>
              <a:t>전체 실습 삭제 과정</a:t>
            </a:r>
            <a:endParaRPr spc="-315" dirty="0">
              <a:solidFill>
                <a:schemeClr val="bg1"/>
              </a:solidFill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2041099-B2F7-7152-889F-645A68373A32}"/>
              </a:ext>
            </a:extLst>
          </p:cNvPr>
          <p:cNvSpPr txBox="1">
            <a:spLocks/>
          </p:cNvSpPr>
          <p:nvPr/>
        </p:nvSpPr>
        <p:spPr>
          <a:xfrm>
            <a:off x="5105400" y="1461952"/>
            <a:ext cx="6477000" cy="454526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dobe Clean Han ExtraBold"/>
                <a:ea typeface="+mj-ea"/>
                <a:cs typeface="Adobe Clean Han ExtraBold"/>
              </a:defRPr>
            </a:lvl1pPr>
          </a:lstStyle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1.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ko-KR" altLang="en-US" sz="3200" kern="0" spc="29" dirty="0" err="1">
                <a:solidFill>
                  <a:schemeClr val="bg1"/>
                </a:solidFill>
                <a:latin typeface="Trebuchet MS"/>
                <a:cs typeface="Trebuchet MS"/>
              </a:rPr>
              <a:t>오토스케일링</a:t>
            </a:r>
            <a:endParaRPr lang="en-US" altLang="ko-KR" sz="3200" kern="0" spc="2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2.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데이터베이스</a:t>
            </a: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(RDS)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endParaRPr lang="en-US" altLang="ko-KR" sz="3200" kern="0" spc="2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3.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웹서버</a:t>
            </a:r>
            <a:endParaRPr lang="en-US" altLang="ko-KR" sz="3200" kern="0" spc="2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4.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로드 </a:t>
            </a:r>
            <a:r>
              <a:rPr lang="ko-KR" altLang="en-US" sz="3200" kern="0" spc="29" dirty="0" err="1">
                <a:solidFill>
                  <a:schemeClr val="bg1"/>
                </a:solidFill>
                <a:latin typeface="Trebuchet MS"/>
                <a:cs typeface="Trebuchet MS"/>
              </a:rPr>
              <a:t>밸런서</a:t>
            </a:r>
            <a:endParaRPr lang="en-US" altLang="ko-KR" sz="3200" kern="0" spc="2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5.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라우팅 테이블</a:t>
            </a:r>
            <a:endParaRPr lang="en-US" altLang="ko-KR" sz="3200" kern="0" spc="2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6.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NAT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게이트웨이</a:t>
            </a:r>
            <a:endParaRPr lang="en-US" altLang="ko-KR" sz="3200" kern="0" spc="2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7. 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인터넷 게이트웨이</a:t>
            </a:r>
            <a:endParaRPr lang="en-US" altLang="ko-KR" sz="3200" kern="0" spc="2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8.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ko-KR" altLang="en-US" sz="3200" kern="0" spc="29" dirty="0" err="1">
                <a:solidFill>
                  <a:schemeClr val="bg1"/>
                </a:solidFill>
                <a:latin typeface="Trebuchet MS"/>
                <a:cs typeface="Trebuchet MS"/>
              </a:rPr>
              <a:t>서브넷</a:t>
            </a:r>
            <a:endParaRPr lang="en-US" altLang="ko-KR" sz="3200" kern="0" spc="2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9.</a:t>
            </a:r>
            <a:r>
              <a:rPr lang="ko-KR" altLang="en-US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altLang="ko-KR" sz="3200" kern="0" spc="29" dirty="0">
                <a:solidFill>
                  <a:schemeClr val="bg1"/>
                </a:solidFill>
                <a:latin typeface="Trebuchet MS"/>
                <a:cs typeface="Trebuchet MS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044369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9E2A3F-63C1-3166-E1EC-4F763943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3" y="1371601"/>
            <a:ext cx="7368099" cy="4572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0256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7-13.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자동 백업 삭제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804C9C-56C7-D0FC-D1B8-239FCA3629A6}"/>
              </a:ext>
            </a:extLst>
          </p:cNvPr>
          <p:cNvSpPr/>
          <p:nvPr/>
        </p:nvSpPr>
        <p:spPr>
          <a:xfrm>
            <a:off x="3886200" y="2939398"/>
            <a:ext cx="2209800" cy="914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2CF1C1-606B-6F63-62A7-0D98852C2D55}"/>
              </a:ext>
            </a:extLst>
          </p:cNvPr>
          <p:cNvCxnSpPr>
            <a:cxnSpLocks/>
          </p:cNvCxnSpPr>
          <p:nvPr/>
        </p:nvCxnSpPr>
        <p:spPr>
          <a:xfrm>
            <a:off x="6096000" y="3396598"/>
            <a:ext cx="304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F21C6D-EA70-468F-C148-5C4CF57AE81C}"/>
              </a:ext>
            </a:extLst>
          </p:cNvPr>
          <p:cNvSpPr/>
          <p:nvPr/>
        </p:nvSpPr>
        <p:spPr>
          <a:xfrm>
            <a:off x="9350132" y="3211932"/>
            <a:ext cx="20243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Delete me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선택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후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  <a:p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201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AE8BB7-4C04-0F90-057D-8DE82ACA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8172"/>
            <a:ext cx="7687388" cy="477012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2-14.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시스템 스냅샷 삭제된 것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32507D-D9CB-71F9-3A7D-307632BDE51F}"/>
              </a:ext>
            </a:extLst>
          </p:cNvPr>
          <p:cNvSpPr/>
          <p:nvPr/>
        </p:nvSpPr>
        <p:spPr>
          <a:xfrm>
            <a:off x="4054009" y="3874850"/>
            <a:ext cx="2209800" cy="7397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304AC4-BB25-8498-FE5E-0E2B7F6EA768}"/>
              </a:ext>
            </a:extLst>
          </p:cNvPr>
          <p:cNvCxnSpPr>
            <a:cxnSpLocks/>
          </p:cNvCxnSpPr>
          <p:nvPr/>
        </p:nvCxnSpPr>
        <p:spPr>
          <a:xfrm>
            <a:off x="6263809" y="4244707"/>
            <a:ext cx="2201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92E484-2F3B-4AB9-4261-64B6AD26B413}"/>
              </a:ext>
            </a:extLst>
          </p:cNvPr>
          <p:cNvSpPr/>
          <p:nvPr/>
        </p:nvSpPr>
        <p:spPr>
          <a:xfrm>
            <a:off x="8483941" y="3367544"/>
            <a:ext cx="33270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자동 백업 삭제 후 조금 시간이 지나면 자동으로 생성된 스냅샷이 모두 삭제 됨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 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6191F"/>
                </a:solidFill>
                <a:latin typeface="+mn-ea"/>
              </a:rPr>
              <a:t>리프레쉬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 버튼을 눌러 후 없으면 옵션 그룹 삭제 진행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113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0C89B5-D6A6-0F66-66AB-47B5E834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8" y="1269688"/>
            <a:ext cx="7671197" cy="476007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2-15.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옵션 그룹 삭제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4365126" y="3809999"/>
            <a:ext cx="2209800" cy="10444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6574926" y="4314155"/>
            <a:ext cx="2035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8779561" y="4129489"/>
            <a:ext cx="2574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Tutorial-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db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og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옵션 그룹 선택 후 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4512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1D8C0-E334-8AC1-E10F-3346D98C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4" y="1425335"/>
            <a:ext cx="8080351" cy="501396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2-16.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옵션 그룹 삭제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2613373" y="2209800"/>
            <a:ext cx="2209800" cy="7898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 flipV="1">
            <a:off x="4823173" y="2589462"/>
            <a:ext cx="3976099" cy="1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8799273" y="2510895"/>
            <a:ext cx="2478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옵션 그룹 삭제 메시지 확인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598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부엌에서 요리하는 아버지와 아들">
            <a:extLst>
              <a:ext uri="{FF2B5EF4-FFF2-40B4-BE49-F238E27FC236}">
                <a16:creationId xmlns:a16="http://schemas.microsoft.com/office/drawing/2014/main" id="{F4912AE4-92D2-D72D-A32D-F92695F7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  <p:pic>
        <p:nvPicPr>
          <p:cNvPr id="22" name="object 2">
            <a:extLst>
              <a:ext uri="{FF2B5EF4-FFF2-40B4-BE49-F238E27FC236}">
                <a16:creationId xmlns:a16="http://schemas.microsoft.com/office/drawing/2014/main" id="{10EC465F-4303-B537-F65A-DE38B22999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6600" y="6477000"/>
            <a:ext cx="991374" cy="22891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3759C24-2A71-4837-0276-F973F5EE73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1552133"/>
            <a:ext cx="64744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실습</a:t>
            </a:r>
            <a:r>
              <a:rPr lang="en-US" altLang="ko-KR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3</a:t>
            </a: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–</a:t>
            </a: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 웹 서버 삭제</a:t>
            </a:r>
            <a:endParaRPr sz="3200" spc="-315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160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68D3C4-72BF-420B-1025-75FDEBF0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18" y="1195212"/>
            <a:ext cx="6171348" cy="490902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7-17.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태그 추가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2895600" y="2526774"/>
            <a:ext cx="2209800" cy="15518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5086709" y="3302675"/>
            <a:ext cx="2197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497647" y="3059668"/>
            <a:ext cx="3955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태그 추가하지 않고 다음 클릭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7086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CBE9D7-324D-5483-657E-2EEBBC60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9" y="1109784"/>
            <a:ext cx="6989396" cy="555974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7-18.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요약 검토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5889483" y="5859088"/>
            <a:ext cx="1757112" cy="4715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7646595" y="6151721"/>
            <a:ext cx="964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8594785" y="5925849"/>
            <a:ext cx="3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Auto Scaling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그룹 생성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4994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889520-4FEB-35BB-D93C-AA72808A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09" y="1448995"/>
            <a:ext cx="6096000" cy="484909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7-19.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ko-KR" altLang="en-US" sz="4000" spc="29" dirty="0" err="1">
                <a:solidFill>
                  <a:srgbClr val="222E3D"/>
                </a:solidFill>
                <a:latin typeface="Trebuchet MS"/>
                <a:cs typeface="Trebuchet MS"/>
              </a:rPr>
              <a:t>오토스케일링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그룹 생성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2514600" y="3302675"/>
            <a:ext cx="2209800" cy="7898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 flipV="1">
            <a:off x="4724400" y="3697576"/>
            <a:ext cx="2668640" cy="1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624996" y="3506950"/>
            <a:ext cx="3955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Tutorial-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AutoScaling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확인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3724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A3DA15-146B-2C8A-91D3-1DDE159B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4" y="1256805"/>
            <a:ext cx="6515622" cy="518288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7-20.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인스턴스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개 실행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2324100" y="2325198"/>
            <a:ext cx="2209800" cy="15518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4533900" y="2895600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623356" y="2085436"/>
            <a:ext cx="39556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2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개의 인스턴스 실행 확인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태그 없음으로 다른 인스턴스와 식별함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8895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A65CF2-DD7D-E870-EC1F-8CFCC00B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0" y="1066160"/>
            <a:ext cx="7281170" cy="579184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7-21.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웹서버 부하를 주기 위한 설정 시작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1534692" y="2682239"/>
            <a:ext cx="3955687" cy="9408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 flipV="1">
            <a:off x="5490379" y="3128220"/>
            <a:ext cx="2668640" cy="1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8208996" y="2591369"/>
            <a:ext cx="3955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실행중인 인스턴스에서 디폴트 보안 연결 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(SSH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연결하여 웹 서버 부하 테스트하기 위함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789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부엌에서 요리하는 아버지와 아들">
            <a:extLst>
              <a:ext uri="{FF2B5EF4-FFF2-40B4-BE49-F238E27FC236}">
                <a16:creationId xmlns:a16="http://schemas.microsoft.com/office/drawing/2014/main" id="{F4912AE4-92D2-D72D-A32D-F92695F7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  <p:pic>
        <p:nvPicPr>
          <p:cNvPr id="22" name="object 2">
            <a:extLst>
              <a:ext uri="{FF2B5EF4-FFF2-40B4-BE49-F238E27FC236}">
                <a16:creationId xmlns:a16="http://schemas.microsoft.com/office/drawing/2014/main" id="{10EC465F-4303-B537-F65A-DE38B22999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6600" y="6477000"/>
            <a:ext cx="991374" cy="22891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3759C24-2A71-4837-0276-F973F5EE73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1552133"/>
            <a:ext cx="64744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1.</a:t>
            </a: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EC2 </a:t>
            </a: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오토 스케일링 삭제</a:t>
            </a:r>
            <a:endParaRPr sz="3200" spc="-315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385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52BF57-61A3-0E68-8397-1764C280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7" y="1177279"/>
            <a:ext cx="6662506" cy="529972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7-22.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보안 그룹 설정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1828800" y="4021961"/>
            <a:ext cx="2209800" cy="62623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4038600" y="4343400"/>
            <a:ext cx="3391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662276" y="4039214"/>
            <a:ext cx="3955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보안 그룹 클릭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0383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부엌에서 요리하는 아버지와 아들">
            <a:extLst>
              <a:ext uri="{FF2B5EF4-FFF2-40B4-BE49-F238E27FC236}">
                <a16:creationId xmlns:a16="http://schemas.microsoft.com/office/drawing/2014/main" id="{F4912AE4-92D2-D72D-A32D-F92695F7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  <p:pic>
        <p:nvPicPr>
          <p:cNvPr id="22" name="object 2">
            <a:extLst>
              <a:ext uri="{FF2B5EF4-FFF2-40B4-BE49-F238E27FC236}">
                <a16:creationId xmlns:a16="http://schemas.microsoft.com/office/drawing/2014/main" id="{10EC465F-4303-B537-F65A-DE38B22999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6600" y="6477000"/>
            <a:ext cx="991374" cy="22891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3759C24-2A71-4837-0276-F973F5EE73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1552133"/>
            <a:ext cx="64744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실습</a:t>
            </a:r>
            <a:r>
              <a:rPr lang="en-US" altLang="ko-KR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4</a:t>
            </a: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–</a:t>
            </a: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 점프 서버 삭제</a:t>
            </a:r>
            <a:endParaRPr sz="3200" spc="-315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6772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239B1-E0D9-6FA0-06DC-32504CED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18" y="1298679"/>
            <a:ext cx="6490092" cy="516257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7-23.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ko-KR" altLang="en-US" sz="4000" spc="29" dirty="0" err="1">
                <a:solidFill>
                  <a:srgbClr val="222E3D"/>
                </a:solidFill>
                <a:latin typeface="Trebuchet MS"/>
                <a:cs typeface="Trebuchet MS"/>
              </a:rPr>
              <a:t>인바운드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규칙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4745306" y="4288145"/>
            <a:ext cx="2438400" cy="9422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7206710" y="4743431"/>
            <a:ext cx="1797700" cy="1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9014474" y="4558765"/>
            <a:ext cx="2783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6191F"/>
                </a:solidFill>
                <a:latin typeface="+mn-ea"/>
              </a:rPr>
              <a:t>인바운드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 규칙 편집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867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F13873-11AD-5128-7FD8-092E3660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098662"/>
            <a:ext cx="6858000" cy="545522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7-24.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ko-KR" altLang="en-US" sz="4000" spc="29" dirty="0" err="1">
                <a:solidFill>
                  <a:srgbClr val="222E3D"/>
                </a:solidFill>
                <a:latin typeface="Trebuchet MS"/>
                <a:cs typeface="Trebuchet MS"/>
              </a:rPr>
              <a:t>인바운드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규칙 편집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1905000" y="3507574"/>
            <a:ext cx="3047999" cy="6374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4952999" y="3810000"/>
            <a:ext cx="259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842373" y="3302675"/>
            <a:ext cx="3955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SSH 22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포트 규칙 추가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규칙 저장 클릭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0597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30C369-B34C-7364-FE86-608FA82D1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1" y="998668"/>
            <a:ext cx="6934200" cy="551584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7-25.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ko-KR" altLang="en-US" sz="4000" spc="29" dirty="0" err="1">
                <a:solidFill>
                  <a:srgbClr val="222E3D"/>
                </a:solidFill>
                <a:latin typeface="Trebuchet MS"/>
                <a:cs typeface="Trebuchet MS"/>
              </a:rPr>
              <a:t>인바운드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규칙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3444815" y="5464431"/>
            <a:ext cx="2209800" cy="7898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 flipV="1">
            <a:off x="5644551" y="5821951"/>
            <a:ext cx="2668640" cy="1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8535083" y="5674666"/>
            <a:ext cx="3955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SSH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확인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2232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90D83B-A0E4-5A9D-33A7-A678A94C8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18" y="1069584"/>
            <a:ext cx="7010400" cy="557645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7-26.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ko-KR" altLang="en-US" sz="4000" spc="29" dirty="0" err="1">
                <a:solidFill>
                  <a:srgbClr val="222E3D"/>
                </a:solidFill>
                <a:latin typeface="Trebuchet MS"/>
                <a:cs typeface="Trebuchet MS"/>
              </a:rPr>
              <a:t>오토스케일링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진행중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3116918" y="2819400"/>
            <a:ext cx="2209800" cy="1219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 flipV="1">
            <a:off x="5326718" y="3413761"/>
            <a:ext cx="2872886" cy="1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8265068" y="3105834"/>
            <a:ext cx="3955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6191F"/>
                </a:solidFill>
                <a:latin typeface="+mn-ea"/>
              </a:rPr>
              <a:t>오토스케일링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 동작으로 계속해서 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EC2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인스턴스가 복제되고 있음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5759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94E22E-A1C3-E2F7-13F4-6186124F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18" y="1222502"/>
            <a:ext cx="6585857" cy="523875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7-27.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웹서버 부하를 위한 인스턴스 연결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3886200" y="4083696"/>
            <a:ext cx="2209800" cy="15518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6096000" y="4874836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8309156" y="4690170"/>
            <a:ext cx="3955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SSH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로 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EC2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인스턴스 연결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2350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9890C1-D96F-B4A0-2633-87554BAD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0" y="1251110"/>
            <a:ext cx="6532002" cy="519591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7-28.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아마존 리눅스 패키지 설치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2743200" y="1236879"/>
            <a:ext cx="2209800" cy="15518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 flipV="1">
            <a:off x="4953000" y="2005160"/>
            <a:ext cx="2668640" cy="1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892694" y="1697233"/>
            <a:ext cx="3955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sudo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amazon-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linux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-extras install –y 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epel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1036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ACB4BF-5DBC-E03A-0A13-4B6DC9DDD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09093"/>
            <a:ext cx="6477000" cy="51521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7-29.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stress 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테스트 설치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2324100" y="5538843"/>
            <a:ext cx="2209800" cy="62623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533900" y="5844342"/>
            <a:ext cx="3152957" cy="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855313" y="5659676"/>
            <a:ext cx="3955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sudo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yum install –y stress</a:t>
            </a:r>
          </a:p>
        </p:txBody>
      </p:sp>
    </p:spTree>
    <p:extLst>
      <p:ext uri="{BB962C8B-B14F-4D97-AF65-F5344CB8AC3E}">
        <p14:creationId xmlns:p14="http://schemas.microsoft.com/office/powerpoint/2010/main" val="3996234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D0B1E5-ACC1-5EC9-BF3E-2CC3CE6E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9" y="1449375"/>
            <a:ext cx="6300645" cy="501187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7-30.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인스턴스에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CPU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스트레스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1828800" y="5319623"/>
            <a:ext cx="2209800" cy="91612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4038600" y="5792927"/>
            <a:ext cx="342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663334" y="5593020"/>
            <a:ext cx="3955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91F"/>
                </a:solidFill>
                <a:latin typeface="+mn-ea"/>
              </a:rPr>
              <a:t>stress – 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cpu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2 &amp; </a:t>
            </a:r>
          </a:p>
        </p:txBody>
      </p:sp>
    </p:spTree>
    <p:extLst>
      <p:ext uri="{BB962C8B-B14F-4D97-AF65-F5344CB8AC3E}">
        <p14:creationId xmlns:p14="http://schemas.microsoft.com/office/powerpoint/2010/main" val="428529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49ADCA-7A58-2AE5-82E4-3BCB8FA87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1" y="1158701"/>
            <a:ext cx="8040675" cy="498934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©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Stephane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Maarek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1B25649-C687-162A-B6D9-1048D618CC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1-1.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시작 템플릿 삭제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F3995F-04DA-FE83-8A50-B05757B887E8}"/>
              </a:ext>
            </a:extLst>
          </p:cNvPr>
          <p:cNvSpPr/>
          <p:nvPr/>
        </p:nvSpPr>
        <p:spPr>
          <a:xfrm>
            <a:off x="6248400" y="2895600"/>
            <a:ext cx="2209800" cy="533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92D48D5-E230-B549-73AE-67C58E5179A6}"/>
              </a:ext>
            </a:extLst>
          </p:cNvPr>
          <p:cNvCxnSpPr>
            <a:cxnSpLocks/>
          </p:cNvCxnSpPr>
          <p:nvPr/>
        </p:nvCxnSpPr>
        <p:spPr>
          <a:xfrm>
            <a:off x="8458200" y="31242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8A1FC4-0B71-A335-8C57-75DABF75C6BE}"/>
              </a:ext>
            </a:extLst>
          </p:cNvPr>
          <p:cNvSpPr/>
          <p:nvPr/>
        </p:nvSpPr>
        <p:spPr>
          <a:xfrm>
            <a:off x="9334500" y="2939534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91F"/>
                </a:solidFill>
                <a:latin typeface="+mn-ea"/>
              </a:rPr>
              <a:t>템플릿 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7480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FB2520-CE60-B30E-60CC-FD126077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69" y="1352318"/>
            <a:ext cx="6324600" cy="503093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7-31.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인스턴스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종료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3429000" y="3470694"/>
            <a:ext cx="2209800" cy="62623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5630577" y="3783813"/>
            <a:ext cx="203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887067" y="3599147"/>
            <a:ext cx="3955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91F"/>
                </a:solidFill>
                <a:latin typeface="+mn-ea"/>
              </a:rPr>
              <a:t>50%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 이상 사용되면 알림 메시지를 전자메일로 보내고 강제 종료함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3179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50348E1-D429-6176-5F24-6F51C01B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01" y="1080313"/>
            <a:ext cx="6781800" cy="539461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7-31.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5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초 간격 업데이트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1870401" y="2970936"/>
            <a:ext cx="2209800" cy="91612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4080201" y="3428999"/>
            <a:ext cx="3730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7918510" y="2988189"/>
            <a:ext cx="3955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91F"/>
                </a:solidFill>
                <a:latin typeface="+mn-ea"/>
              </a:rPr>
              <a:t>top –c</a:t>
            </a:r>
          </a:p>
          <a:p>
            <a:r>
              <a:rPr lang="en-US" altLang="ko-KR" dirty="0">
                <a:solidFill>
                  <a:srgbClr val="16191F"/>
                </a:solidFill>
                <a:latin typeface="+mn-ea"/>
              </a:rPr>
              <a:t>(</a:t>
            </a:r>
            <a:r>
              <a:rPr lang="ko-KR" altLang="en-US" dirty="0"/>
              <a:t>시스템의 프로세스와 메모리 사용상태를 </a:t>
            </a:r>
            <a:r>
              <a:rPr lang="en-US" altLang="ko-KR" dirty="0"/>
              <a:t>5</a:t>
            </a:r>
            <a:r>
              <a:rPr lang="ko-KR" altLang="en-US" dirty="0"/>
              <a:t>초의 간격으로 업데이트 하여 화면에 출력한다</a:t>
            </a:r>
            <a:r>
              <a:rPr lang="en-US" altLang="ko-KR" dirty="0"/>
              <a:t>.)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7243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FF6CB2-7E10-48E2-9A4E-61EC3219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29" y="1295417"/>
            <a:ext cx="7405022" cy="516583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7-32.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실습 </a:t>
            </a: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–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전자메일로 상태 알림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BA1F-DA85-AA97-36E4-DF6FA58F06C2}"/>
              </a:ext>
            </a:extLst>
          </p:cNvPr>
          <p:cNvSpPr/>
          <p:nvPr/>
        </p:nvSpPr>
        <p:spPr>
          <a:xfrm>
            <a:off x="3411747" y="3454016"/>
            <a:ext cx="2209800" cy="91612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76806-11E7-B0C8-B820-43399076BD24}"/>
              </a:ext>
            </a:extLst>
          </p:cNvPr>
          <p:cNvCxnSpPr>
            <a:cxnSpLocks/>
          </p:cNvCxnSpPr>
          <p:nvPr/>
        </p:nvCxnSpPr>
        <p:spPr>
          <a:xfrm>
            <a:off x="5621547" y="3942271"/>
            <a:ext cx="2760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86D465-8AF5-B26C-662E-7BD030D13F52}"/>
              </a:ext>
            </a:extLst>
          </p:cNvPr>
          <p:cNvSpPr/>
          <p:nvPr/>
        </p:nvSpPr>
        <p:spPr>
          <a:xfrm>
            <a:off x="8768233" y="5650469"/>
            <a:ext cx="3955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91F"/>
                </a:solidFill>
                <a:latin typeface="+mn-ea"/>
              </a:rPr>
              <a:t>stress – </a:t>
            </a:r>
            <a:r>
              <a:rPr lang="en-US" altLang="ko-KR" dirty="0" err="1">
                <a:solidFill>
                  <a:srgbClr val="16191F"/>
                </a:solidFill>
                <a:latin typeface="+mn-ea"/>
              </a:rPr>
              <a:t>cpu</a:t>
            </a:r>
            <a:r>
              <a:rPr lang="en-US" altLang="ko-KR" dirty="0">
                <a:solidFill>
                  <a:srgbClr val="16191F"/>
                </a:solidFill>
                <a:latin typeface="+mn-ea"/>
              </a:rPr>
              <a:t> &amp; </a:t>
            </a:r>
          </a:p>
        </p:txBody>
      </p:sp>
    </p:spTree>
    <p:extLst>
      <p:ext uri="{BB962C8B-B14F-4D97-AF65-F5344CB8AC3E}">
        <p14:creationId xmlns:p14="http://schemas.microsoft.com/office/powerpoint/2010/main" val="2623193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7-32.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참고사항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E5A5E96-EA92-330D-C3F9-47691DB10B09}"/>
              </a:ext>
            </a:extLst>
          </p:cNvPr>
          <p:cNvSpPr txBox="1">
            <a:spLocks/>
          </p:cNvSpPr>
          <p:nvPr/>
        </p:nvSpPr>
        <p:spPr>
          <a:xfrm>
            <a:off x="716618" y="1866517"/>
            <a:ext cx="11094382" cy="4999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dobe Clean Han ExtraBold"/>
                <a:ea typeface="+mj-ea"/>
                <a:cs typeface="Adobe Clean Han ExtraBold"/>
              </a:defRPr>
            </a:lvl1pPr>
          </a:lstStyle>
          <a:p>
            <a:pPr marL="10583">
              <a:spcBef>
                <a:spcPts val="83"/>
              </a:spcBef>
            </a:pPr>
            <a:r>
              <a:rPr lang="en-US" altLang="ko-KR" sz="4000" kern="0" spc="29" dirty="0">
                <a:solidFill>
                  <a:srgbClr val="222E3D"/>
                </a:solidFill>
                <a:latin typeface="Trebuchet MS"/>
                <a:cs typeface="Trebuchet MS"/>
              </a:rPr>
              <a:t>AWS </a:t>
            </a:r>
            <a:r>
              <a:rPr lang="ko-KR" altLang="en-US" sz="4000" kern="0" spc="29" dirty="0">
                <a:solidFill>
                  <a:srgbClr val="222E3D"/>
                </a:solidFill>
                <a:latin typeface="Trebuchet MS"/>
                <a:cs typeface="Trebuchet MS"/>
              </a:rPr>
              <a:t>강의 자료 공개</a:t>
            </a:r>
            <a:r>
              <a:rPr lang="en-US" altLang="ko-KR" sz="4000" kern="0" spc="29" dirty="0">
                <a:solidFill>
                  <a:srgbClr val="222E3D"/>
                </a:solidFill>
                <a:latin typeface="Trebuchet MS"/>
                <a:cs typeface="Trebuchet MS"/>
              </a:rPr>
              <a:t>:</a:t>
            </a:r>
            <a:r>
              <a:rPr lang="ko-KR" altLang="en-US" sz="40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en-US" altLang="ko-KR" sz="4000" kern="0" spc="29" dirty="0">
                <a:solidFill>
                  <a:srgbClr val="222E3D"/>
                </a:solidFill>
                <a:latin typeface="Trebuchet MS"/>
                <a:cs typeface="Trebuchet MS"/>
                <a:hlinkClick r:id="rId3"/>
              </a:rPr>
              <a:t>https://github.com/synabreu</a:t>
            </a:r>
            <a:endParaRPr lang="en-US" altLang="ko-KR" sz="40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endParaRPr lang="en-US" altLang="ko-KR" sz="40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ko-KR" altLang="en-US" sz="4000" kern="0" dirty="0">
                <a:latin typeface="Trebuchet MS"/>
                <a:cs typeface="Trebuchet MS"/>
              </a:rPr>
              <a:t>정도현님 </a:t>
            </a:r>
            <a:r>
              <a:rPr lang="ko-KR" altLang="en-US" sz="4000" kern="0" dirty="0" err="1">
                <a:latin typeface="Trebuchet MS"/>
                <a:cs typeface="Trebuchet MS"/>
              </a:rPr>
              <a:t>깃허브</a:t>
            </a:r>
            <a:r>
              <a:rPr lang="ko-KR" altLang="en-US" sz="4000" kern="0" dirty="0">
                <a:latin typeface="Trebuchet MS"/>
                <a:cs typeface="Trebuchet MS"/>
              </a:rPr>
              <a:t> 자료</a:t>
            </a:r>
            <a:endParaRPr lang="en-US" altLang="ko-KR" sz="4000" kern="0" dirty="0"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4000" kern="0" dirty="0">
                <a:latin typeface="Trebuchet MS"/>
                <a:cs typeface="Trebuchet MS"/>
                <a:hlinkClick r:id="rId4"/>
              </a:rPr>
              <a:t>https://github.com/serithemage</a:t>
            </a:r>
            <a:endParaRPr lang="en-US" altLang="ko-KR" sz="4000" kern="0" dirty="0"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4000" kern="0" dirty="0">
                <a:latin typeface="Trebuchet MS"/>
                <a:cs typeface="Trebuchet MS"/>
                <a:hlinkClick r:id="rId5"/>
              </a:rPr>
              <a:t>https://github.com/serithemage/AWSCertifiedSolutionsArchitectUnofficialStudyGuide</a:t>
            </a:r>
            <a:endParaRPr lang="en-US" altLang="ko-KR" sz="4000" kern="0" dirty="0"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endParaRPr lang="ko-KR" altLang="en-US" sz="4000" kern="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20260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A462AF8-449F-4498-FFF3-D8636B735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110943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7-33.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전체 삭제 순서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E5A5E96-EA92-330D-C3F9-47691DB10B09}"/>
              </a:ext>
            </a:extLst>
          </p:cNvPr>
          <p:cNvSpPr txBox="1">
            <a:spLocks/>
          </p:cNvSpPr>
          <p:nvPr/>
        </p:nvSpPr>
        <p:spPr>
          <a:xfrm>
            <a:off x="716618" y="1410724"/>
            <a:ext cx="11094382" cy="454526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dobe Clean Han ExtraBold"/>
                <a:ea typeface="+mj-ea"/>
                <a:cs typeface="Adobe Clean Han ExtraBold"/>
              </a:defRPr>
            </a:lvl1pPr>
          </a:lstStyle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1.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ko-KR" altLang="en-US" sz="3200" kern="0" spc="29" dirty="0" err="1">
                <a:solidFill>
                  <a:srgbClr val="222E3D"/>
                </a:solidFill>
                <a:latin typeface="Trebuchet MS"/>
                <a:cs typeface="Trebuchet MS"/>
              </a:rPr>
              <a:t>오토스케일링</a:t>
            </a:r>
            <a:endParaRPr lang="en-US" altLang="ko-KR" sz="32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2.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데이터베이스 서버</a:t>
            </a:r>
            <a:endParaRPr lang="en-US" altLang="ko-KR" sz="32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3.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웹서버</a:t>
            </a:r>
            <a:endParaRPr lang="en-US" altLang="ko-KR" sz="32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4.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로드 </a:t>
            </a:r>
            <a:r>
              <a:rPr lang="ko-KR" altLang="en-US" sz="3200" kern="0" spc="29" dirty="0" err="1">
                <a:solidFill>
                  <a:srgbClr val="222E3D"/>
                </a:solidFill>
                <a:latin typeface="Trebuchet MS"/>
                <a:cs typeface="Trebuchet MS"/>
              </a:rPr>
              <a:t>밸런서</a:t>
            </a:r>
            <a:endParaRPr lang="en-US" altLang="ko-KR" sz="32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5.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라우팅 테이블</a:t>
            </a:r>
            <a:endParaRPr lang="en-US" altLang="ko-KR" sz="32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6.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NAT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게이트웨이</a:t>
            </a:r>
            <a:endParaRPr lang="en-US" altLang="ko-KR" sz="32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7. 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인터넷 게이트웨이</a:t>
            </a:r>
            <a:endParaRPr lang="en-US" altLang="ko-KR" sz="32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8.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ko-KR" altLang="en-US" sz="3200" kern="0" spc="29" dirty="0" err="1">
                <a:solidFill>
                  <a:srgbClr val="222E3D"/>
                </a:solidFill>
                <a:latin typeface="Trebuchet MS"/>
                <a:cs typeface="Trebuchet MS"/>
              </a:rPr>
              <a:t>서브넷</a:t>
            </a:r>
            <a:endParaRPr lang="en-US" altLang="ko-KR" sz="3200" kern="0" spc="29" dirty="0">
              <a:solidFill>
                <a:srgbClr val="222E3D"/>
              </a:solidFill>
              <a:latin typeface="Trebuchet MS"/>
              <a:cs typeface="Trebuchet MS"/>
            </a:endParaRPr>
          </a:p>
          <a:p>
            <a:pPr marL="10583">
              <a:spcBef>
                <a:spcPts val="83"/>
              </a:spcBef>
            </a:pP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9.</a:t>
            </a:r>
            <a:r>
              <a:rPr lang="ko-KR" altLang="en-US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 </a:t>
            </a:r>
            <a:r>
              <a:rPr lang="en-US" altLang="ko-KR" sz="3200" kern="0" spc="29" dirty="0">
                <a:solidFill>
                  <a:srgbClr val="222E3D"/>
                </a:solidFill>
                <a:latin typeface="Trebuchet MS"/>
                <a:cs typeface="Trebuchet MS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41271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0F1C13-55C2-D2D0-5994-AC5B537A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" y="1297682"/>
            <a:ext cx="7888275" cy="489477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©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Stephane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Maarek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1B25649-C687-162A-B6D9-1048D618CC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1-2.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시작 템플릿 삭제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F3995F-04DA-FE83-8A50-B05757B887E8}"/>
              </a:ext>
            </a:extLst>
          </p:cNvPr>
          <p:cNvSpPr/>
          <p:nvPr/>
        </p:nvSpPr>
        <p:spPr>
          <a:xfrm>
            <a:off x="3200400" y="4305300"/>
            <a:ext cx="2209800" cy="533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92D48D5-E230-B549-73AE-67C58E5179A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410200" y="4572000"/>
            <a:ext cx="342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8A1FC4-0B71-A335-8C57-75DABF75C6BE}"/>
              </a:ext>
            </a:extLst>
          </p:cNvPr>
          <p:cNvSpPr/>
          <p:nvPr/>
        </p:nvSpPr>
        <p:spPr>
          <a:xfrm>
            <a:off x="8958950" y="4387334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91F"/>
                </a:solidFill>
                <a:latin typeface="+mn-ea"/>
              </a:rPr>
              <a:t>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302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©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Stephane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Maarek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1B25649-C687-162A-B6D9-1048D618CC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1-2.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시작 템플릿 삭제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F3995F-04DA-FE83-8A50-B05757B887E8}"/>
              </a:ext>
            </a:extLst>
          </p:cNvPr>
          <p:cNvSpPr/>
          <p:nvPr/>
        </p:nvSpPr>
        <p:spPr>
          <a:xfrm>
            <a:off x="9563100" y="3694723"/>
            <a:ext cx="2209800" cy="533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92D48D5-E230-B549-73AE-67C58E5179A6}"/>
              </a:ext>
            </a:extLst>
          </p:cNvPr>
          <p:cNvCxnSpPr>
            <a:cxnSpLocks/>
          </p:cNvCxnSpPr>
          <p:nvPr/>
        </p:nvCxnSpPr>
        <p:spPr>
          <a:xfrm>
            <a:off x="9601200" y="25908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8A1FC4-0B71-A335-8C57-75DABF75C6BE}"/>
              </a:ext>
            </a:extLst>
          </p:cNvPr>
          <p:cNvSpPr/>
          <p:nvPr/>
        </p:nvSpPr>
        <p:spPr>
          <a:xfrm>
            <a:off x="9334500" y="2939534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91F"/>
                </a:solidFill>
                <a:latin typeface="+mn-ea"/>
              </a:rPr>
              <a:t>템플릿 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438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부엌에서 요리하는 아버지와 아들">
            <a:extLst>
              <a:ext uri="{FF2B5EF4-FFF2-40B4-BE49-F238E27FC236}">
                <a16:creationId xmlns:a16="http://schemas.microsoft.com/office/drawing/2014/main" id="{F4912AE4-92D2-D72D-A32D-F92695F7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  <p:pic>
        <p:nvPicPr>
          <p:cNvPr id="22" name="object 2">
            <a:extLst>
              <a:ext uri="{FF2B5EF4-FFF2-40B4-BE49-F238E27FC236}">
                <a16:creationId xmlns:a16="http://schemas.microsoft.com/office/drawing/2014/main" id="{10EC465F-4303-B537-F65A-DE38B22999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6600" y="6477000"/>
            <a:ext cx="991374" cy="22891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3759C24-2A71-4837-0276-F973F5EE73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1552133"/>
            <a:ext cx="64744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실습</a:t>
            </a:r>
            <a:r>
              <a:rPr lang="en-US" altLang="ko-KR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2</a:t>
            </a: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–</a:t>
            </a: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 데이터 베이스</a:t>
            </a:r>
            <a:r>
              <a:rPr lang="en-US" altLang="ko-KR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(RDS)</a:t>
            </a:r>
            <a:r>
              <a:rPr lang="ko-KR" altLang="en-US" sz="3200" spc="-95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 삭제</a:t>
            </a:r>
            <a:endParaRPr sz="3200" spc="-315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8376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F2E190-D3B6-66B1-AFBE-BAECEC30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80008"/>
            <a:ext cx="8000910" cy="4964667"/>
          </a:xfrm>
          <a:prstGeom prst="rect">
            <a:avLst/>
          </a:prstGeom>
        </p:spPr>
      </p:pic>
      <p:sp>
        <p:nvSpPr>
          <p:cNvPr id="22" name="object 2">
            <a:extLst>
              <a:ext uri="{FF2B5EF4-FFF2-40B4-BE49-F238E27FC236}">
                <a16:creationId xmlns:a16="http://schemas.microsoft.com/office/drawing/2014/main" id="{62F48CD0-4004-0ECB-4204-1AFDBA8DA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2-1.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데이타베이스 삭제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1E9FF-3488-CBF5-2DCD-CDF2F8564BBD}"/>
              </a:ext>
            </a:extLst>
          </p:cNvPr>
          <p:cNvSpPr/>
          <p:nvPr/>
        </p:nvSpPr>
        <p:spPr>
          <a:xfrm>
            <a:off x="4991100" y="3053873"/>
            <a:ext cx="2209800" cy="533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30C6521-E74D-3021-9AE3-7919AE5E8012}"/>
              </a:ext>
            </a:extLst>
          </p:cNvPr>
          <p:cNvCxnSpPr>
            <a:cxnSpLocks/>
          </p:cNvCxnSpPr>
          <p:nvPr/>
        </p:nvCxnSpPr>
        <p:spPr>
          <a:xfrm>
            <a:off x="7200900" y="3320573"/>
            <a:ext cx="220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FE842-1260-0EEC-0B8D-098719E08D15}"/>
              </a:ext>
            </a:extLst>
          </p:cNvPr>
          <p:cNvSpPr/>
          <p:nvPr/>
        </p:nvSpPr>
        <p:spPr>
          <a:xfrm>
            <a:off x="9526292" y="3135906"/>
            <a:ext cx="1294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91F"/>
                </a:solidFill>
                <a:latin typeface="+mn-ea"/>
              </a:rPr>
              <a:t>삭제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226CA9-D348-1111-084F-3888BC1C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42787"/>
            <a:ext cx="8421675" cy="52257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1B25649-C687-162A-B6D9-1048D618CC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618" y="211961"/>
            <a:ext cx="9113182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altLang="ko-KR" sz="4000" spc="29" dirty="0">
                <a:solidFill>
                  <a:srgbClr val="222E3D"/>
                </a:solidFill>
                <a:latin typeface="Trebuchet MS"/>
                <a:cs typeface="Trebuchet MS"/>
              </a:rPr>
              <a:t>2-2.</a:t>
            </a:r>
            <a:r>
              <a:rPr lang="ko-KR" altLang="en-US" sz="4000" spc="29" dirty="0">
                <a:solidFill>
                  <a:srgbClr val="222E3D"/>
                </a:solidFill>
                <a:latin typeface="Trebuchet MS"/>
                <a:cs typeface="Trebuchet MS"/>
              </a:rPr>
              <a:t> 데이터베이스 삭제 확인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CC1A3-227C-FD96-F8AE-FA6F03BCDFCB}"/>
              </a:ext>
            </a:extLst>
          </p:cNvPr>
          <p:cNvSpPr/>
          <p:nvPr/>
        </p:nvSpPr>
        <p:spPr>
          <a:xfrm>
            <a:off x="2933700" y="2994124"/>
            <a:ext cx="1143000" cy="18288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9B7660-2F7A-D0EF-00CD-649CF75CBA5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76700" y="3908524"/>
            <a:ext cx="5159523" cy="1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7DA439-543A-4BA0-1022-4E24E3D643D7}"/>
              </a:ext>
            </a:extLst>
          </p:cNvPr>
          <p:cNvSpPr/>
          <p:nvPr/>
        </p:nvSpPr>
        <p:spPr>
          <a:xfrm>
            <a:off x="9130346" y="3648670"/>
            <a:ext cx="2909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Retain automatic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6191F"/>
                </a:solidFill>
                <a:latin typeface="+mn-ea"/>
              </a:rPr>
              <a:t>Delete me </a:t>
            </a:r>
            <a:r>
              <a:rPr lang="ko-KR" altLang="en-US" dirty="0">
                <a:solidFill>
                  <a:srgbClr val="16191F"/>
                </a:solidFill>
                <a:latin typeface="+mn-ea"/>
              </a:rPr>
              <a:t>입력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6191F"/>
                </a:solidFill>
                <a:latin typeface="+mn-ea"/>
              </a:rPr>
              <a:t>삭제 클릭</a:t>
            </a:r>
            <a:endParaRPr lang="en-US" altLang="ko-KR" dirty="0">
              <a:solidFill>
                <a:srgbClr val="1619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6861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14118</TotalTime>
  <Words>726</Words>
  <Application>Microsoft Macintosh PowerPoint</Application>
  <PresentationFormat>와이드스크린</PresentationFormat>
  <Paragraphs>187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Adobe Clean Han ExtraBold</vt:lpstr>
      <vt:lpstr>Adobe Gothic Std B</vt:lpstr>
      <vt:lpstr>맑은 고딕</vt:lpstr>
      <vt:lpstr>Arial</vt:lpstr>
      <vt:lpstr>Calibri</vt:lpstr>
      <vt:lpstr>Microsoft Sans Serif</vt:lpstr>
      <vt:lpstr>Trebuchet MS</vt:lpstr>
      <vt:lpstr>Office Theme</vt:lpstr>
      <vt:lpstr>1_Office Theme</vt:lpstr>
      <vt:lpstr>대학생을 위한 AWS 강의(31)</vt:lpstr>
      <vt:lpstr>전체 실습 삭제 과정</vt:lpstr>
      <vt:lpstr>1. EC2 오토 스케일링 삭제</vt:lpstr>
      <vt:lpstr>1-1. 시작 템플릿 삭제</vt:lpstr>
      <vt:lpstr>1-2. 시작 템플릿 삭제 확인</vt:lpstr>
      <vt:lpstr>1-2. 시작 템플릿 삭제 확인</vt:lpstr>
      <vt:lpstr>실습2 – 데이터 베이스(RDS) 삭제</vt:lpstr>
      <vt:lpstr>2-1. 데이타베이스 삭제</vt:lpstr>
      <vt:lpstr>2-2. 데이터베이스 삭제 확인</vt:lpstr>
      <vt:lpstr>2-3. DB 서브넷 그룹 삭제</vt:lpstr>
      <vt:lpstr>2-4. DB 서브넷 그룹 삭제 확인</vt:lpstr>
      <vt:lpstr>2-5. 파라미터 그룹 삭제</vt:lpstr>
      <vt:lpstr>2-6. 파라미터 그룹 삭제 확인</vt:lpstr>
      <vt:lpstr>2-7. 옵션 그룹 삭제</vt:lpstr>
      <vt:lpstr>2-8. 옵션 그룹 삭제 확인</vt:lpstr>
      <vt:lpstr>2-9. 옵션 그룹 삭제 시 에러 발생</vt:lpstr>
      <vt:lpstr>2-10. 스냅샷 삭제 – 자동 </vt:lpstr>
      <vt:lpstr>2-11. 스냅샷 삭제 에러 발생</vt:lpstr>
      <vt:lpstr>7-12. 자동 백업 삭제 – 공유</vt:lpstr>
      <vt:lpstr>7-13. 자동 백업 삭제 확인</vt:lpstr>
      <vt:lpstr>2-14. 시스템 스냅샷 삭제된 것 확인</vt:lpstr>
      <vt:lpstr>2-15. 옵션 그룹 삭제</vt:lpstr>
      <vt:lpstr>2-16. 옵션 그룹 삭제 확인</vt:lpstr>
      <vt:lpstr>실습3 – 웹 서버 삭제</vt:lpstr>
      <vt:lpstr>7-17. 실습 – 태그 추가</vt:lpstr>
      <vt:lpstr>7-18. 실습 – 요약 검토</vt:lpstr>
      <vt:lpstr>7-19. 실습 – 오토스케일링 그룹 생성 확인</vt:lpstr>
      <vt:lpstr>7-20. 실습 – 인스턴스 2개 실행 확인</vt:lpstr>
      <vt:lpstr>7-21. 실습 – 웹서버 부하를 주기 위한 설정 시작</vt:lpstr>
      <vt:lpstr>7-22. 실습 – 보안 그룹 설정</vt:lpstr>
      <vt:lpstr>실습4 – 점프 서버 삭제</vt:lpstr>
      <vt:lpstr>7-23. 실습 – 인바운드 규칙</vt:lpstr>
      <vt:lpstr>7-24. 실습 – 인바운드 규칙 편집</vt:lpstr>
      <vt:lpstr>7-25. 실습 – 인바운드 규칙 확인</vt:lpstr>
      <vt:lpstr>7-26. 실습 – 오토스케일링 진행중 확인</vt:lpstr>
      <vt:lpstr>7-27. 실습 – 웹서버 부하를 위한 인스턴스 연결</vt:lpstr>
      <vt:lpstr>7-28. 실습 – 아마존 리눅스 패키지 설치</vt:lpstr>
      <vt:lpstr>7-29. 실습 – stress 테스트 설치</vt:lpstr>
      <vt:lpstr>7-30. 실습 – 인스턴스에 CPU 스트레스</vt:lpstr>
      <vt:lpstr>7-31. 실습 – 인스턴스 종료 확인</vt:lpstr>
      <vt:lpstr>7-31. 실습 – 5초 간격 업데이트</vt:lpstr>
      <vt:lpstr>7-32. 실습 – 전자메일로 상태 알림</vt:lpstr>
      <vt:lpstr>7-32. 참고사항</vt:lpstr>
      <vt:lpstr>7-33. 전체 삭제 순서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강의</dc:title>
  <cp:lastModifiedBy>Seo Jinho</cp:lastModifiedBy>
  <cp:revision>91</cp:revision>
  <cp:lastPrinted>2022-04-30T10:50:51Z</cp:lastPrinted>
  <dcterms:created xsi:type="dcterms:W3CDTF">2022-04-26T06:32:40Z</dcterms:created>
  <dcterms:modified xsi:type="dcterms:W3CDTF">2022-07-18T03:22:28Z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2022-04-06T00:00:00Z</vt:filetime>
  </property>
  <property fmtid="{D5CDD505-2E9C-101B-9397-08002B2CF9AE}" pid="3" name="LastSaved">
    <vt:filetime>2022-04-26T00:00:00Z</vt:filetime>
  </property>
</Properties>
</file>